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1" r:id="rId3"/>
    <p:sldId id="262" r:id="rId4"/>
    <p:sldId id="275" r:id="rId5"/>
    <p:sldId id="277" r:id="rId6"/>
    <p:sldId id="264" r:id="rId7"/>
    <p:sldId id="272" r:id="rId8"/>
    <p:sldId id="273" r:id="rId9"/>
    <p:sldId id="266" r:id="rId10"/>
    <p:sldId id="274" r:id="rId11"/>
    <p:sldId id="278" r:id="rId12"/>
    <p:sldId id="267" r:id="rId13"/>
    <p:sldId id="268" r:id="rId14"/>
    <p:sldId id="269" r:id="rId15"/>
    <p:sldId id="270" r:id="rId16"/>
    <p:sldId id="276" r:id="rId17"/>
    <p:sldId id="26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C981B-DC84-45AD-93F4-E111BF776DA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2A70D-8B6E-4D02-AEF5-717C80D5E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2A70D-8B6E-4D02-AEF5-717C80D5E9D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60213-F2C2-402E-AB9F-C703EB97B01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692A-E730-4E79-BE38-38520B8DE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nachalo4ka.ru/wp-content/uploads/2014/07/5-600x523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3.pic4you.ru/allimage/y2013/10-24/12216/3925110.png" TargetMode="External"/><Relationship Id="rId5" Type="http://schemas.openxmlformats.org/officeDocument/2006/relationships/hyperlink" Target="http://s3.pic4you.ru/allimage/y2013/09-23/12216/3841843.png" TargetMode="External"/><Relationship Id="rId4" Type="http://schemas.openxmlformats.org/officeDocument/2006/relationships/hyperlink" Target="http://www.wallpapersam.com/wallpapers/2013/03/Rainbow1-1260x1680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85720" y="2357430"/>
            <a:ext cx="8429684" cy="3701026"/>
            <a:chOff x="1115616" y="2146448"/>
            <a:chExt cx="9091680" cy="420064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9091680" cy="11527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92665" y="4670334"/>
              <a:ext cx="5162225" cy="1676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Автор :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Каленкова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С.С.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учитель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математики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МБОУ СОШ №4 г. Горячий Ключ.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Краснодарского края.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2015</a:t>
              </a:r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39552" y="1468254"/>
            <a:ext cx="79208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Открытый урок в 5 классе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по теме: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Умножение десятичных дробей на 0,1, на 0,01, на  0,001…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Умножим десятичные дроби на 0,1, на 0,01, на 0,001…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818656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125,36*0,1=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568,4*0,01=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125,3*0,001=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12,3*0,001=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10,45*0,01=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12,5*0,001=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0,32*0,01=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600200"/>
            <a:ext cx="18002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12,536</a:t>
            </a:r>
          </a:p>
          <a:p>
            <a:pPr>
              <a:buNone/>
            </a:pPr>
            <a:r>
              <a:rPr lang="ru-RU" dirty="0" smtClean="0"/>
              <a:t>5,684</a:t>
            </a:r>
          </a:p>
          <a:p>
            <a:pPr>
              <a:buNone/>
            </a:pPr>
            <a:r>
              <a:rPr lang="ru-RU" dirty="0" smtClean="0"/>
              <a:t>0,1253</a:t>
            </a:r>
          </a:p>
          <a:p>
            <a:pPr>
              <a:buNone/>
            </a:pPr>
            <a:r>
              <a:rPr lang="ru-RU" dirty="0" smtClean="0"/>
              <a:t>0,0123</a:t>
            </a:r>
          </a:p>
          <a:p>
            <a:pPr>
              <a:buNone/>
            </a:pPr>
            <a:r>
              <a:rPr lang="ru-RU" dirty="0" smtClean="0"/>
              <a:t>0,1045</a:t>
            </a:r>
          </a:p>
          <a:p>
            <a:pPr>
              <a:buNone/>
            </a:pPr>
            <a:r>
              <a:rPr lang="ru-RU" dirty="0" smtClean="0"/>
              <a:t>0,0125</a:t>
            </a:r>
          </a:p>
          <a:p>
            <a:pPr>
              <a:buNone/>
            </a:pPr>
            <a:r>
              <a:rPr lang="ru-RU" dirty="0" smtClean="0"/>
              <a:t>0,0032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Физкультминутка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Решение заданий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 1393 (4а; 0,1а; 2,3а)</a:t>
            </a:r>
          </a:p>
          <a:p>
            <a:r>
              <a:rPr lang="ru-RU" dirty="0" smtClean="0"/>
              <a:t>№ 1395 </a:t>
            </a:r>
          </a:p>
          <a:p>
            <a:r>
              <a:rPr lang="ru-RU" dirty="0" smtClean="0"/>
              <a:t>№ 1391 (</a:t>
            </a:r>
            <a:r>
              <a:rPr lang="ru-RU" dirty="0" err="1" smtClean="0"/>
              <a:t>а-е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Самостоятельная работа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Вариант 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12,32*10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54,5*0,1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45,68:10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0,158*1000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245,3*0,01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25,3:100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18,45*0,01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53,6:10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185,3*0,001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36,25*100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196752"/>
            <a:ext cx="3312368" cy="492941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Вариант 2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52,32*100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125,5*0,1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75,68:10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0,864*100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635,3*0,01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85,3:100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235,45*0,001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23,6:10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18,3*0,01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36,25:100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           Самостоятельная работ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                                            ( самопроверка)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</a:t>
            </a:r>
            <a:r>
              <a:rPr lang="ru-RU" sz="3100" dirty="0" smtClean="0">
                <a:solidFill>
                  <a:srgbClr val="FF0000"/>
                </a:solidFill>
              </a:rPr>
              <a:t>Ответы</a:t>
            </a:r>
            <a:endParaRPr lang="ru-RU" sz="31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700808"/>
            <a:ext cx="3240360" cy="43204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Вариант 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12,32*10=</a:t>
            </a:r>
            <a:r>
              <a:rPr lang="ru-RU" dirty="0" smtClean="0">
                <a:solidFill>
                  <a:srgbClr val="C00000"/>
                </a:solidFill>
              </a:rPr>
              <a:t>123,2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54,5*0,1=</a:t>
            </a:r>
            <a:r>
              <a:rPr lang="ru-RU" dirty="0" smtClean="0">
                <a:solidFill>
                  <a:srgbClr val="C00000"/>
                </a:solidFill>
              </a:rPr>
              <a:t>5,45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45,68:10=</a:t>
            </a:r>
            <a:r>
              <a:rPr lang="ru-RU" dirty="0" smtClean="0">
                <a:solidFill>
                  <a:srgbClr val="C00000"/>
                </a:solidFill>
              </a:rPr>
              <a:t>4,568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0,158*1000=</a:t>
            </a:r>
            <a:r>
              <a:rPr lang="ru-RU" dirty="0" smtClean="0">
                <a:solidFill>
                  <a:srgbClr val="C00000"/>
                </a:solidFill>
              </a:rPr>
              <a:t>158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245,3*0,01=</a:t>
            </a:r>
            <a:r>
              <a:rPr lang="ru-RU" dirty="0" smtClean="0">
                <a:solidFill>
                  <a:srgbClr val="C00000"/>
                </a:solidFill>
              </a:rPr>
              <a:t>2,453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25,3:100=</a:t>
            </a:r>
            <a:r>
              <a:rPr lang="ru-RU" dirty="0" smtClean="0">
                <a:solidFill>
                  <a:srgbClr val="C00000"/>
                </a:solidFill>
              </a:rPr>
              <a:t>0,253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18,45*0,01=</a:t>
            </a:r>
            <a:r>
              <a:rPr lang="ru-RU" dirty="0" smtClean="0">
                <a:solidFill>
                  <a:srgbClr val="C00000"/>
                </a:solidFill>
              </a:rPr>
              <a:t>0,1845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53,6:10=</a:t>
            </a:r>
            <a:r>
              <a:rPr lang="ru-RU" dirty="0" smtClean="0">
                <a:solidFill>
                  <a:srgbClr val="C00000"/>
                </a:solidFill>
              </a:rPr>
              <a:t>5,36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185,3*0,001=</a:t>
            </a:r>
            <a:r>
              <a:rPr lang="ru-RU" dirty="0" smtClean="0">
                <a:solidFill>
                  <a:srgbClr val="C00000"/>
                </a:solidFill>
              </a:rPr>
              <a:t>0,1853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36,25*100=</a:t>
            </a:r>
            <a:r>
              <a:rPr lang="ru-RU" dirty="0" smtClean="0">
                <a:solidFill>
                  <a:srgbClr val="C00000"/>
                </a:solidFill>
              </a:rPr>
              <a:t>3625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91880" y="1700808"/>
            <a:ext cx="3528392" cy="396043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Вариант 2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52,32*100=</a:t>
            </a:r>
            <a:r>
              <a:rPr lang="ru-RU" dirty="0" smtClean="0">
                <a:solidFill>
                  <a:srgbClr val="C00000"/>
                </a:solidFill>
              </a:rPr>
              <a:t>5232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125,5*0,1=</a:t>
            </a:r>
            <a:r>
              <a:rPr lang="ru-RU" dirty="0" smtClean="0">
                <a:solidFill>
                  <a:srgbClr val="C00000"/>
                </a:solidFill>
              </a:rPr>
              <a:t>12,55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75,68:10=</a:t>
            </a:r>
            <a:r>
              <a:rPr lang="ru-RU" dirty="0" smtClean="0">
                <a:solidFill>
                  <a:srgbClr val="C00000"/>
                </a:solidFill>
              </a:rPr>
              <a:t>7,568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0,864*100=</a:t>
            </a:r>
            <a:r>
              <a:rPr lang="ru-RU" dirty="0" smtClean="0">
                <a:solidFill>
                  <a:srgbClr val="C00000"/>
                </a:solidFill>
              </a:rPr>
              <a:t>86,4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635,3*0,01=</a:t>
            </a:r>
            <a:r>
              <a:rPr lang="ru-RU" dirty="0" smtClean="0">
                <a:solidFill>
                  <a:srgbClr val="C00000"/>
                </a:solidFill>
              </a:rPr>
              <a:t>6,353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85,3:100=</a:t>
            </a:r>
            <a:r>
              <a:rPr lang="ru-RU" dirty="0" smtClean="0">
                <a:solidFill>
                  <a:srgbClr val="C00000"/>
                </a:solidFill>
              </a:rPr>
              <a:t>0,853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235,45*0,001=</a:t>
            </a:r>
            <a:r>
              <a:rPr lang="ru-RU" dirty="0" smtClean="0">
                <a:solidFill>
                  <a:srgbClr val="C00000"/>
                </a:solidFill>
              </a:rPr>
              <a:t>0,23545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23,6:10=</a:t>
            </a:r>
            <a:r>
              <a:rPr lang="ru-RU" dirty="0" smtClean="0">
                <a:solidFill>
                  <a:srgbClr val="C00000"/>
                </a:solidFill>
              </a:rPr>
              <a:t>2,36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18,3*0,01=</a:t>
            </a:r>
            <a:r>
              <a:rPr lang="ru-RU" dirty="0" smtClean="0">
                <a:solidFill>
                  <a:srgbClr val="C00000"/>
                </a:solidFill>
              </a:rPr>
              <a:t>0,183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3,56*100=</a:t>
            </a:r>
            <a:r>
              <a:rPr lang="ru-RU" dirty="0" smtClean="0">
                <a:solidFill>
                  <a:srgbClr val="C00000"/>
                </a:solidFill>
              </a:rPr>
              <a:t>356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 38  выучить правило</a:t>
            </a:r>
          </a:p>
          <a:p>
            <a:r>
              <a:rPr lang="ru-RU" dirty="0" smtClean="0"/>
              <a:t>№1431</a:t>
            </a:r>
          </a:p>
          <a:p>
            <a:r>
              <a:rPr lang="ru-RU" dirty="0" smtClean="0"/>
              <a:t>1433</a:t>
            </a:r>
          </a:p>
          <a:p>
            <a:r>
              <a:rPr lang="ru-RU" dirty="0" smtClean="0"/>
              <a:t>№1436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Сегодня на уроке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283152" cy="3268959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научился…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Было интересно…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Было трудно…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 всего мне понравилось…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показалось важным…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меня было открытием то, что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7"/>
            <a:ext cx="671517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prstClr val="black"/>
                </a:solidFill>
                <a:latin typeface="Monotype Corsiva" pitchFamily="66" charset="0"/>
              </a:rPr>
              <a:t>источник шаблона: </a:t>
            </a:r>
          </a:p>
          <a:p>
            <a:pPr algn="ctr">
              <a:defRPr/>
            </a:pPr>
            <a:endParaRPr lang="ru-RU" sz="2000" dirty="0" smtClean="0">
              <a:solidFill>
                <a:prstClr val="black"/>
              </a:solidFill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Monotype Corsiva" pitchFamily="66" charset="0"/>
              </a:rPr>
              <a:t>Сайт </a:t>
            </a:r>
            <a:r>
              <a:rPr lang="en-US" sz="2800" dirty="0" smtClean="0">
                <a:solidFill>
                  <a:prstClr val="black"/>
                </a:solidFill>
                <a:latin typeface="Monotype Corsiva" pitchFamily="66" charset="0"/>
                <a:hlinkClick r:id="rId2"/>
              </a:rPr>
              <a:t>http://linda6035.ucoz.ru/</a:t>
            </a:r>
            <a:r>
              <a:rPr lang="ru-RU" sz="2800" dirty="0" smtClean="0">
                <a:solidFill>
                  <a:prstClr val="black"/>
                </a:solidFill>
                <a:latin typeface="Monotype Corsiva" pitchFamily="66" charset="0"/>
              </a:rPr>
              <a:t> </a:t>
            </a:r>
            <a:endParaRPr lang="ru-RU" sz="2800" dirty="0" smtClean="0">
              <a:latin typeface="Monotype Corsiva" pitchFamily="66" charset="0"/>
            </a:endParaRPr>
          </a:p>
          <a:p>
            <a:pPr algn="ctr">
              <a:defRPr/>
            </a:pPr>
            <a:endParaRPr lang="ru-RU" sz="900" dirty="0" smtClean="0">
              <a:solidFill>
                <a:prstClr val="black"/>
              </a:solidFill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Колокольчик </a:t>
            </a:r>
          </a:p>
          <a:p>
            <a:pPr algn="ctr">
              <a:lnSpc>
                <a:spcPct val="150000"/>
              </a:lnSpc>
            </a:pP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http://nachalo4ka.ru/wp-content/uploads/2014/07/5-600x523.png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Фон </a:t>
            </a:r>
          </a:p>
          <a:p>
            <a:pPr algn="ctr">
              <a:lnSpc>
                <a:spcPct val="150000"/>
              </a:lnSpc>
            </a:pP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http://www.wallpapersam.com/wallpapers/2013/03/Rainbow1-1260x1680.jpg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Листья </a:t>
            </a:r>
          </a:p>
          <a:p>
            <a:pPr algn="ctr">
              <a:lnSpc>
                <a:spcPct val="150000"/>
              </a:lnSpc>
            </a:pP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http://s3.pic4you.ru/allimage/y2013/09-23/12216/3841843.png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Школьный клипарт</a:t>
            </a:r>
          </a:p>
          <a:p>
            <a:pPr algn="ctr">
              <a:lnSpc>
                <a:spcPct val="150000"/>
              </a:lnSpc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http://s3.pic4you.ru/allimage/y2013/10-24/12216/3925110.png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cs typeface="Angsana New" pitchFamily="18" charset="-34"/>
              </a:rPr>
              <a:t>Научиться выполнять умножение десятичных дробей, умножение чисел на 0.1;0,01 и т. д.;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Совершенствовать умения и навыки решения задач;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Содействовать формированию устойчивого интереса к изучаемому предмету; способствовать развитию самостоятельности, логического мышления при решении нестандартных задач.</a:t>
            </a:r>
          </a:p>
          <a:p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Устная работа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Прочитайте числа: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12,5           148,52            0,052          5,1023</a:t>
            </a:r>
          </a:p>
          <a:p>
            <a:pPr marL="514350" indent="-514350">
              <a:buAutoNum type="arabicPeriod" startAt="2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Что больше?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5,23 и 3,23                 6,203 и 2,20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4,63 и 4,625               25,043 и 25,43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0,245 и 0,2386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Устная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82752" cy="4525963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Округлите дроби: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2,781  до десятых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10,081  до сотых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167,1 до десятков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80,46 до целых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198,5 до сотен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67944" y="1600200"/>
            <a:ext cx="2088232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≈2,8</a:t>
            </a:r>
          </a:p>
          <a:p>
            <a:pPr>
              <a:buNone/>
            </a:pPr>
            <a:r>
              <a:rPr lang="ru-RU" dirty="0" smtClean="0"/>
              <a:t>≈10,08</a:t>
            </a:r>
          </a:p>
          <a:p>
            <a:pPr>
              <a:buNone/>
            </a:pPr>
            <a:r>
              <a:rPr lang="ru-RU" dirty="0" smtClean="0"/>
              <a:t>≈170</a:t>
            </a:r>
          </a:p>
          <a:p>
            <a:pPr>
              <a:buNone/>
            </a:pPr>
            <a:r>
              <a:rPr lang="ru-RU" dirty="0" smtClean="0"/>
              <a:t>≈80</a:t>
            </a:r>
          </a:p>
          <a:p>
            <a:pPr>
              <a:buNone/>
            </a:pPr>
            <a:r>
              <a:rPr lang="ru-RU" dirty="0" smtClean="0"/>
              <a:t>≈200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Устная работа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35696" y="1600200"/>
            <a:ext cx="165618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0,3+0,5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3,6+1,2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0,7+2,8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9,4-7,3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7-1,3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0,8-0,52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0,3*4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1,2*3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1,5*6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07904" y="1600200"/>
            <a:ext cx="187220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=0,8</a:t>
            </a:r>
          </a:p>
          <a:p>
            <a:pPr>
              <a:buNone/>
            </a:pPr>
            <a:r>
              <a:rPr lang="ru-RU" dirty="0" smtClean="0"/>
              <a:t>=4,8</a:t>
            </a:r>
          </a:p>
          <a:p>
            <a:pPr>
              <a:buNone/>
            </a:pPr>
            <a:r>
              <a:rPr lang="ru-RU" dirty="0" smtClean="0"/>
              <a:t>=3,5</a:t>
            </a:r>
          </a:p>
          <a:p>
            <a:pPr>
              <a:buNone/>
            </a:pPr>
            <a:r>
              <a:rPr lang="ru-RU" dirty="0" smtClean="0"/>
              <a:t>=2,1</a:t>
            </a:r>
          </a:p>
          <a:p>
            <a:pPr>
              <a:buNone/>
            </a:pPr>
            <a:r>
              <a:rPr lang="ru-RU" dirty="0" smtClean="0"/>
              <a:t>=5,7</a:t>
            </a:r>
          </a:p>
          <a:p>
            <a:pPr>
              <a:buNone/>
            </a:pPr>
            <a:r>
              <a:rPr lang="ru-RU" dirty="0" smtClean="0"/>
              <a:t>=0,28</a:t>
            </a:r>
          </a:p>
          <a:p>
            <a:pPr>
              <a:buNone/>
            </a:pPr>
            <a:r>
              <a:rPr lang="ru-RU" dirty="0" smtClean="0"/>
              <a:t>=1,2</a:t>
            </a:r>
          </a:p>
          <a:p>
            <a:pPr>
              <a:buNone/>
            </a:pPr>
            <a:r>
              <a:rPr lang="ru-RU" dirty="0" smtClean="0"/>
              <a:t>=3,6</a:t>
            </a:r>
          </a:p>
          <a:p>
            <a:pPr>
              <a:buNone/>
            </a:pPr>
            <a:r>
              <a:rPr lang="ru-RU" dirty="0" smtClean="0"/>
              <a:t>=9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Устная работа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1. Профессор ложится спать в 8 часов вечера и заводит будильник на 6 часов утра. Сколько часов будет спать профессор?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2.  Три друга - Коля, Витя и Миша решили купить шайбу, которая стоит 10 рублей. У Коли и Вити было по 4,25 руб., а у Миши 1,45 руб. Будут ли они вечером играть в хоккей?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>
            <a:noAutofit/>
          </a:bodyPr>
          <a:lstStyle/>
          <a:p>
            <a:r>
              <a:rPr lang="ru-RU" sz="3600" dirty="0" err="1" smtClean="0">
                <a:solidFill>
                  <a:srgbClr val="FF0000"/>
                </a:solidFill>
              </a:rPr>
              <a:t>Повторение.Умножение</a:t>
            </a:r>
            <a:r>
              <a:rPr lang="ru-RU" sz="3600" dirty="0" smtClean="0">
                <a:solidFill>
                  <a:srgbClr val="FF0000"/>
                </a:solidFill>
              </a:rPr>
              <a:t> десятичных дробей на 10, на100,…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67464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0,123*10=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1,15*100=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1,12*1000=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0,0054*10=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0,068*100=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0,057*1000=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4,54*1000=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59832" y="1600200"/>
            <a:ext cx="158417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1,23</a:t>
            </a:r>
          </a:p>
          <a:p>
            <a:pPr>
              <a:buNone/>
            </a:pPr>
            <a:r>
              <a:rPr lang="ru-RU" dirty="0" smtClean="0"/>
              <a:t>115</a:t>
            </a:r>
          </a:p>
          <a:p>
            <a:pPr>
              <a:buNone/>
            </a:pPr>
            <a:r>
              <a:rPr lang="ru-RU" dirty="0" smtClean="0"/>
              <a:t>1120</a:t>
            </a:r>
          </a:p>
          <a:p>
            <a:pPr>
              <a:buNone/>
            </a:pPr>
            <a:r>
              <a:rPr lang="ru-RU" dirty="0" smtClean="0"/>
              <a:t>0,054</a:t>
            </a:r>
          </a:p>
          <a:p>
            <a:pPr>
              <a:buNone/>
            </a:pPr>
            <a:r>
              <a:rPr lang="ru-RU" dirty="0" smtClean="0"/>
              <a:t>6,8</a:t>
            </a:r>
          </a:p>
          <a:p>
            <a:pPr>
              <a:buNone/>
            </a:pPr>
            <a:r>
              <a:rPr lang="ru-RU" dirty="0" smtClean="0"/>
              <a:t>57</a:t>
            </a:r>
          </a:p>
          <a:p>
            <a:pPr>
              <a:buNone/>
            </a:pPr>
            <a:r>
              <a:rPr lang="ru-RU" dirty="0" smtClean="0"/>
              <a:t>4540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Умножим десятичные дроби на 0,1, на 0,01, на 0,001…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45,2*0,1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123,5*0,01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23,25*0,001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Сформулируйте правило умножения десятичных дробей на 0,1, на 0,01… 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Чтобы умножить десятичную дробь на 0,1; 0,01; 0,001; и т.д., надо в этой дроби перенести запятую влево на столько знаков, сколько нулей стоит перед единицей.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Другая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514</Words>
  <Application>Microsoft Office PowerPoint</Application>
  <PresentationFormat>Экран (4:3)</PresentationFormat>
  <Paragraphs>167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Цели урока</vt:lpstr>
      <vt:lpstr>Устная работа</vt:lpstr>
      <vt:lpstr>Устная работа</vt:lpstr>
      <vt:lpstr>Устная работа</vt:lpstr>
      <vt:lpstr>Устная работа</vt:lpstr>
      <vt:lpstr>Повторение.Умножение десятичных дробей на 10, на100,…</vt:lpstr>
      <vt:lpstr>Умножим десятичные дроби на 0,1, на 0,01, на 0,001…</vt:lpstr>
      <vt:lpstr>Сформулируйте правило умножения десятичных дробей на 0,1, на 0,01… </vt:lpstr>
      <vt:lpstr>Умножим десятичные дроби на 0,1, на 0,01, на 0,001…</vt:lpstr>
      <vt:lpstr>Физкультминутка</vt:lpstr>
      <vt:lpstr>Решение заданий</vt:lpstr>
      <vt:lpstr>Самостоятельная работа</vt:lpstr>
      <vt:lpstr>           Самостоятельная работ                                             ( самопроверка)                Ответы</vt:lpstr>
      <vt:lpstr>Домашнее задание</vt:lpstr>
      <vt:lpstr>Сегодня на уроке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Юра</cp:lastModifiedBy>
  <cp:revision>31</cp:revision>
  <dcterms:created xsi:type="dcterms:W3CDTF">2014-07-18T16:23:18Z</dcterms:created>
  <dcterms:modified xsi:type="dcterms:W3CDTF">2015-03-15T14:36:00Z</dcterms:modified>
</cp:coreProperties>
</file>